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85" r:id="rId3"/>
    <p:sldId id="386" r:id="rId4"/>
    <p:sldId id="387" r:id="rId5"/>
    <p:sldId id="388" r:id="rId6"/>
    <p:sldId id="306" r:id="rId7"/>
    <p:sldId id="307" r:id="rId8"/>
    <p:sldId id="384" r:id="rId9"/>
    <p:sldId id="308" r:id="rId10"/>
    <p:sldId id="309" r:id="rId11"/>
    <p:sldId id="404" r:id="rId12"/>
    <p:sldId id="336" r:id="rId13"/>
    <p:sldId id="337" r:id="rId14"/>
    <p:sldId id="338" r:id="rId15"/>
    <p:sldId id="339" r:id="rId16"/>
    <p:sldId id="340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402" r:id="rId35"/>
    <p:sldId id="403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48"/>
    <p:restoredTop sz="78376"/>
  </p:normalViewPr>
  <p:slideViewPr>
    <p:cSldViewPr snapToGrid="0" snapToObjects="1">
      <p:cViewPr varScale="1">
        <p:scale>
          <a:sx n="63" d="100"/>
          <a:sy n="63" d="100"/>
        </p:scale>
        <p:origin x="1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DD8B3-6738-FC43-880F-087AF5F00F96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A2838-703A-E641-A69D-2D141A378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v=FvFsjdMwANU&amp;event=video_description&amp;redir_token=uUEDmHKtjPFENQPKt9SBZThCnxl8MTU4NjcwNzk2N0AxNTg2NjIxNTY3&amp;q=http://janux.ou.edu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ujyCcQ6GcInu-Wrha9ex_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ujyCcQ6GcInu-Wrha9ex_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2838-703A-E641-A69D-2D141A378C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FvFsjdMwANU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“Intelligent Data Analytics“ is an online course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Learn more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http://janux.ou.edu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 of Oklahoma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2838-703A-E641-A69D-2D141A378C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Agglomerative Clustering [HAC - Single Link]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=RdT7bhm1M3E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Anuradha Bhatia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2838-703A-E641-A69D-2D141A378C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0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=T1ObCUpjq3o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Anuradha Bhatia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Agglomerative Clustering [HAC - Average Link]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2838-703A-E641-A69D-2D141A378C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1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2838-703A-E641-A69D-2D141A378C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5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A630-69D4-5040-BE7A-FE60D310E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8D6BE-F8C8-2E4D-891B-CE2F26B6A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D7BCD-E9BC-0C41-83C5-BAF3836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4261-3ED4-3A4B-8566-A848E7E6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E6F03-C1FC-6F4C-9965-F9656223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A5E0-FBE1-9549-9CB3-81229366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89BC5-580D-6E4B-BAEF-FC22CD3E2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DC29-CCE0-0D4C-8CED-FF734EBE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EE98-F27A-1543-990C-D7E88955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D34C-BF38-9C40-9F1F-E48A6D21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6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F1D40-8559-E14D-B974-62C3FCF0B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13EF0-46C8-784F-89FE-587899FFE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762F-98B2-B24C-AA35-1DCCB599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17412-B96C-8B4C-8C31-28F5EE5F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8E896-4C98-F845-AC86-26728C2F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68C3-B233-174F-89F9-4424F5E5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4B67-91DA-334E-945E-577972F4A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2D8D4-1FE8-1740-9B52-E891118C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299D4-4143-6647-9D85-AB92B594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2A2DA-3576-1243-ADBC-ADE91F7B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094B-AA24-6045-A04C-FD958EF4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C6BB-58BB-FE47-AAC5-78760999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97146-EEB0-4F4F-B70F-9D8EF079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6FDF-5577-434E-A062-A90F287A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A9E2-1780-F94C-ACDC-13F9E7F6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0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3C66-1C85-554B-9F14-AECC6B36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7659-FFA2-A349-8D1B-D2277C6D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D1528-84C3-9F41-BF29-DF1A243DF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3B0A8-FA3E-7C4F-AA6E-4E93F2F6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94B63-57FC-984A-A52D-287EABDA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3B0B1-C57A-DC40-84CA-A3244130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7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50FD-DEF7-0D4F-BA95-6193ED93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6F024-A799-0B4B-B991-BCB8B7BC9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28D72-4C4E-4945-8CB6-90862AF29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380E8-3847-2840-9BBD-DFFA347E6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BC5D-11CA-D44E-BB8D-36551CC41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992CE-9202-C14F-A17D-4AB647FC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BDC51-6C35-AE43-9183-A2DB437D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D395A-9362-1D4B-B0C4-BDD80E0B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5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7BED-5D58-C44C-8716-15D45B05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5759B-B8DA-F54E-95FF-46100798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96403-C8F1-8446-875B-56781D8F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9EA1-FB85-CF4A-B377-44CFF87C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B5E8D-7F6F-6C4E-A71B-D6D48081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50606-F135-F545-B0EA-A5F22FF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77814-0BF6-014E-842B-DEE4AFD8F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9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7A99-AF37-CD4E-8418-24BA402C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7F83E-7582-D24B-98B6-E9DF5763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82C20-26BE-9B42-85F9-844C3EE99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8CEC0-0BBC-6242-AEC2-755ABD37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3F652-DB41-1E4E-B9CE-25E4A1CC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2991B-7F17-0C4F-A548-7EED1320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0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E405-EEFB-DB4E-B134-F25473E4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42D85-C7FF-B74E-A23F-BB6F1A68D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00339-5B98-4649-BDFB-323FF0066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7A4D5-CA67-2F41-9E6F-7DB5FB4C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B15DF-140C-FE46-9A83-2C5D05DD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B99C-0CE9-F64F-9B6A-283BA32E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3563A-FB8D-5849-A035-725B24BA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1F5E2-D946-C74B-B41E-45C3F7BA6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5290-B0F4-6D40-BD85-2AAE703EB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C7EAF-7C9D-7244-862A-5E48D4B3AF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133A2-CCBB-0B4D-9D11-A3B2086A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532E0-2DBF-584B-A3E1-82BCDF6A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2802-AAEC-DB4C-A00A-423D6A69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89E2-BD53-A940-8896-152672247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Hierarchical Agglomerative Clustering – HAC Explained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58755-6472-7946-A704-70F804977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Curated by Dr. Claudia Pearce</a:t>
            </a:r>
          </a:p>
          <a:p>
            <a:r>
              <a:rPr lang="en-US" dirty="0"/>
              <a:t>For CMSC 476-676 at UMBC</a:t>
            </a:r>
          </a:p>
          <a:p>
            <a:r>
              <a:rPr lang="en-US" dirty="0"/>
              <a:t>with</a:t>
            </a:r>
          </a:p>
          <a:p>
            <a:r>
              <a:rPr lang="en-US" dirty="0"/>
              <a:t>Excerpts of talks by </a:t>
            </a:r>
            <a:r>
              <a:rPr lang="en-US" dirty="0" err="1"/>
              <a:t>Janux</a:t>
            </a:r>
            <a:r>
              <a:rPr lang="en-US" dirty="0"/>
              <a:t> (U of Oklahoma) and Anuradha Bhatia,</a:t>
            </a:r>
          </a:p>
          <a:p>
            <a:r>
              <a:rPr lang="en-US" dirty="0"/>
              <a:t>And Chris Manning’s Book (Cha. </a:t>
            </a:r>
            <a:r>
              <a:rPr lang="en-US"/>
              <a:t>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6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CED5B1-DF71-2741-9FD4-E25701A4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88950"/>
            <a:ext cx="5791200" cy="5880100"/>
          </a:xfrm>
          <a:prstGeom prst="rect">
            <a:avLst/>
          </a:prstGeom>
        </p:spPr>
      </p:pic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A879662E-9F37-3846-AF96-C61F63FD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37250"/>
            <a:ext cx="3416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7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02" y="882967"/>
            <a:ext cx="928129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79C9BE-F81A-684C-9DF3-E6C8D389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447800"/>
            <a:ext cx="6223000" cy="3962400"/>
          </a:xfrm>
          <a:prstGeom prst="rect">
            <a:avLst/>
          </a:prstGeom>
        </p:spPr>
      </p:pic>
      <p:pic>
        <p:nvPicPr>
          <p:cNvPr id="5" name="Picture 4" descr="A picture containing flower&#10;&#10;Description automatically generated">
            <a:extLst>
              <a:ext uri="{FF2B5EF4-FFF2-40B4-BE49-F238E27FC236}">
                <a16:creationId xmlns:a16="http://schemas.microsoft.com/office/drawing/2014/main" id="{89146F41-A143-894A-AAD8-3120F3788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00" y="927100"/>
            <a:ext cx="2959100" cy="4483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C79928-EFB3-4B47-8A26-997757C2C7C8}"/>
              </a:ext>
            </a:extLst>
          </p:cNvPr>
          <p:cNvSpPr txBox="1"/>
          <p:nvPr/>
        </p:nvSpPr>
        <p:spPr>
          <a:xfrm>
            <a:off x="818147" y="5930900"/>
            <a:ext cx="510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=RdT7bhm1M3E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726558-A775-5148-9487-AD04E9A3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365250"/>
            <a:ext cx="6426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11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rge&#10;&#10;Description automatically generated">
            <a:extLst>
              <a:ext uri="{FF2B5EF4-FFF2-40B4-BE49-F238E27FC236}">
                <a16:creationId xmlns:a16="http://schemas.microsoft.com/office/drawing/2014/main" id="{454B1EA6-EC6E-1A4A-A00A-F0970952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092200"/>
            <a:ext cx="6464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B51391-2D71-8544-BD27-04758337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155700"/>
            <a:ext cx="6159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9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EACA8A-D48A-7A43-8E0F-409B6962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282700"/>
            <a:ext cx="5918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6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5F27243-BB13-DD40-9752-586B7E3C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327150"/>
            <a:ext cx="6375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2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76B2929C-E7E1-D647-B4F1-02374037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219200"/>
            <a:ext cx="6375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3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919DFF-2AAC-4A4B-997B-EA223B76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295400"/>
            <a:ext cx="629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5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FE82D-9670-B84F-91E5-48C14DE3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774700"/>
            <a:ext cx="10731500" cy="530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46076-8413-AB46-9AD3-E67A95488331}"/>
              </a:ext>
            </a:extLst>
          </p:cNvPr>
          <p:cNvSpPr txBox="1"/>
          <p:nvPr/>
        </p:nvSpPr>
        <p:spPr>
          <a:xfrm>
            <a:off x="1082842" y="6304547"/>
            <a:ext cx="5031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FvFsjdMwANU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3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0DA8A785-F970-8446-9DC2-B955EFE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149350"/>
            <a:ext cx="62738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0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8F5E25-8CD9-664C-84F5-A3360CC1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212850"/>
            <a:ext cx="6121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9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FEB8EC-BAEF-5A4B-B499-3F101066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2006600"/>
            <a:ext cx="5626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DBD6D-D556-FC40-9D75-37D2D83F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219200"/>
            <a:ext cx="6413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6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84FC3-51C1-A047-B3D6-9A7394A9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219200"/>
            <a:ext cx="6184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6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FC8B6CB-706E-9041-B59E-4419898B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1193800"/>
            <a:ext cx="62357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4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FC177BF6-10A1-A741-A61E-1F21644F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139950"/>
            <a:ext cx="6438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874ED-A4F2-DD48-9090-FA161B76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1050"/>
            <a:ext cx="63246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25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EB096-D717-124A-9C84-D6260FA0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308100"/>
            <a:ext cx="6159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6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9D267A-5406-EB46-90B5-DC89CDC0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479550"/>
            <a:ext cx="6223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038D1-4496-6542-BF52-6F45EE74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304800"/>
            <a:ext cx="10553700" cy="5334000"/>
          </a:xfrm>
          <a:prstGeom prst="rect">
            <a:avLst/>
          </a:prstGeom>
        </p:spPr>
      </p:pic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23FD1EC-B50C-9349-A038-544A020B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089400"/>
            <a:ext cx="106553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21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57C589B1-5E6C-1943-BFD5-EB3A4868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060450"/>
            <a:ext cx="6540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1EB8A27-85C1-364C-9994-4300E78C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346200"/>
            <a:ext cx="6451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3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F7A859-7591-AA47-9FE3-80F9D479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28750"/>
            <a:ext cx="6273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86C13DD-D270-4044-A225-CB85C689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971550"/>
            <a:ext cx="6438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69F624-2191-E942-A63E-68D1F31F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9" y="986589"/>
            <a:ext cx="12201321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08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B594EB-4A70-4344-ADF7-FF10D32F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9" y="820344"/>
            <a:ext cx="10996863" cy="52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5F232-5E43-AB42-8679-6262A59A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416050"/>
            <a:ext cx="6375400" cy="402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AF1E85-BE3D-1046-8EA0-2B79B679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730250"/>
            <a:ext cx="2908300" cy="4635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A929-2CD7-7945-87DE-BCF80B08321B}"/>
              </a:ext>
            </a:extLst>
          </p:cNvPr>
          <p:cNvSpPr txBox="1"/>
          <p:nvPr/>
        </p:nvSpPr>
        <p:spPr>
          <a:xfrm>
            <a:off x="890337" y="6127750"/>
            <a:ext cx="497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=T1ObCUpjq3o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A2951E-1397-FC45-A4E1-DD37A208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428750"/>
            <a:ext cx="6337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rge, white, water, group&#10;&#10;Description automatically generated">
            <a:extLst>
              <a:ext uri="{FF2B5EF4-FFF2-40B4-BE49-F238E27FC236}">
                <a16:creationId xmlns:a16="http://schemas.microsoft.com/office/drawing/2014/main" id="{4F65076C-1FC2-3B4C-ACA1-CCE83299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282700"/>
            <a:ext cx="6273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30A00E0C-DF1B-0D47-9726-77712A0F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492250"/>
            <a:ext cx="6210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1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7D90E6-4A50-514C-BB55-03504E97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27100"/>
            <a:ext cx="10566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8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9E46A6-676C-534A-830E-60C44837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333500"/>
            <a:ext cx="5981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79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727607-09FD-C846-B02A-40C94442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612900"/>
            <a:ext cx="6121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7A9581E1-8553-ED4C-81BF-13D39A48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422400"/>
            <a:ext cx="5892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66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DB77F-079E-2F4A-B409-E62FD0F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39850"/>
            <a:ext cx="6134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1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80755A-82C9-8041-BFE6-07244A12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352550"/>
            <a:ext cx="6299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3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0C70554F-A5A8-574E-88E8-DCAAB33C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162050"/>
            <a:ext cx="6413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0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4B82DC-FB18-074E-A443-2C71BDFD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257300"/>
            <a:ext cx="660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5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8AD4A-A13C-4649-B87A-F0F92186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250950"/>
            <a:ext cx="6477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5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9A83A-4C4F-7848-BCD4-89DC07A4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320800"/>
            <a:ext cx="6527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39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9162ED-7B93-AF4F-9240-235E24B8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270000"/>
            <a:ext cx="6540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3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photo, sitting, different&#10;&#10;Description automatically generated">
            <a:extLst>
              <a:ext uri="{FF2B5EF4-FFF2-40B4-BE49-F238E27FC236}">
                <a16:creationId xmlns:a16="http://schemas.microsoft.com/office/drawing/2014/main" id="{B6A35718-74E6-3842-94A6-5FA5F27E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723900"/>
            <a:ext cx="10858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6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87F93-65C5-9B46-AAE8-D50A7E38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27150"/>
            <a:ext cx="6096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4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6D1ABFF7-18B3-D444-926C-50045704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206500"/>
            <a:ext cx="6540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8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510C4-9C13-6742-AF66-B9DF7937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276350"/>
            <a:ext cx="6426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1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8D495-6124-7946-A618-E24DFAB2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219200"/>
            <a:ext cx="6438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9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1AF666-EEE0-164F-969F-BAF64CD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1536700"/>
            <a:ext cx="5727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35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4BB61F-8069-E24C-ACBB-17859692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619250"/>
            <a:ext cx="5892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56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board&#10;&#10;Description automatically generated">
            <a:extLst>
              <a:ext uri="{FF2B5EF4-FFF2-40B4-BE49-F238E27FC236}">
                <a16:creationId xmlns:a16="http://schemas.microsoft.com/office/drawing/2014/main" id="{C939E62B-6360-064F-9AC1-C945DBD7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117600"/>
            <a:ext cx="63373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5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F7B42-221E-954F-AA29-950F1534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206500"/>
            <a:ext cx="65024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12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CE8DC-44EC-B04B-911F-5D345E69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1676400"/>
            <a:ext cx="6388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4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board&#10;&#10;Description automatically generated">
            <a:extLst>
              <a:ext uri="{FF2B5EF4-FFF2-40B4-BE49-F238E27FC236}">
                <a16:creationId xmlns:a16="http://schemas.microsoft.com/office/drawing/2014/main" id="{CE25EA79-D5ED-0144-A208-1FA5B4E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200150"/>
            <a:ext cx="645160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7A713-422A-E440-AF5D-2564EB4D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730250"/>
            <a:ext cx="2908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B69975-1843-C446-B8B5-3B48AEC7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844550"/>
            <a:ext cx="10426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7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C4107726-0B1E-C249-BB8C-16E5A885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546100"/>
            <a:ext cx="7239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C4B6-9125-4049-BA94-65D1DA97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Average Linkage or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8C97-C60D-E646-8A91-402C1735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(12+16)/2=14</a:t>
            </a:r>
          </a:p>
          <a:p>
            <a:r>
              <a:rPr lang="en-US" dirty="0"/>
              <a:t>(2*14 +2)/3=10</a:t>
            </a:r>
          </a:p>
          <a:p>
            <a:r>
              <a:rPr lang="en-US" dirty="0"/>
              <a:t>(25+29)/2 = 27</a:t>
            </a:r>
          </a:p>
          <a:p>
            <a:r>
              <a:rPr lang="en-US" dirty="0"/>
              <a:t>(3*10 + 2*27)/5 = 16.8</a:t>
            </a:r>
          </a:p>
          <a:p>
            <a:r>
              <a:rPr lang="en-US" dirty="0"/>
              <a:t>(45 + 16.8*5)/6 = 21.5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3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214A10F1-D61F-5F4E-B505-EF79CB31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774700"/>
            <a:ext cx="91186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6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10273</TotalTime>
  <Words>147</Words>
  <Application>Microsoft Office PowerPoint</Application>
  <PresentationFormat>Widescreen</PresentationFormat>
  <Paragraphs>31</Paragraphs>
  <Slides>59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Hierarchical Agglomerative Clustering – HAC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Average Linkage or Centroid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Claudia Pearce</dc:creator>
  <cp:lastModifiedBy>Musad</cp:lastModifiedBy>
  <cp:revision>69</cp:revision>
  <cp:lastPrinted>2020-04-08T14:57:43Z</cp:lastPrinted>
  <dcterms:created xsi:type="dcterms:W3CDTF">2020-04-03T21:00:25Z</dcterms:created>
  <dcterms:modified xsi:type="dcterms:W3CDTF">2022-11-21T19:08:54Z</dcterms:modified>
</cp:coreProperties>
</file>